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1" r:id="rId2"/>
  </p:sldMasterIdLst>
  <p:notesMasterIdLst>
    <p:notesMasterId r:id="rId15"/>
  </p:notesMasterIdLst>
  <p:sldIdLst>
    <p:sldId id="438" r:id="rId3"/>
    <p:sldId id="439" r:id="rId4"/>
    <p:sldId id="440" r:id="rId5"/>
    <p:sldId id="441" r:id="rId6"/>
    <p:sldId id="442" r:id="rId7"/>
    <p:sldId id="444" r:id="rId8"/>
    <p:sldId id="334" r:id="rId9"/>
    <p:sldId id="335" r:id="rId10"/>
    <p:sldId id="445" r:id="rId11"/>
    <p:sldId id="340" r:id="rId12"/>
    <p:sldId id="313" r:id="rId13"/>
    <p:sldId id="43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 autoAdjust="0"/>
    <p:restoredTop sz="94746" autoAdjust="0"/>
  </p:normalViewPr>
  <p:slideViewPr>
    <p:cSldViewPr>
      <p:cViewPr>
        <p:scale>
          <a:sx n="54" d="100"/>
          <a:sy n="54" d="100"/>
        </p:scale>
        <p:origin x="-2334" y="-7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29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55B8F-815A-4FA8-BC42-D4A4D95EF935}" type="datetimeFigureOut">
              <a:rPr lang="en-US" smtClean="0"/>
              <a:pPr/>
              <a:t>10/14/2014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38F70-F0D2-4F50-9260-9C1A841232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50249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1F3B3D-7821-44A3-97AE-358D88AFE14B}" type="slidenum">
              <a:rPr lang="en-AU" smtClean="0">
                <a:solidFill>
                  <a:prstClr val="black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AU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Uni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5" descr="shutterstock_769389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359" t="18909" r="17081"/>
          <a:stretch>
            <a:fillRect/>
          </a:stretch>
        </p:blipFill>
        <p:spPr bwMode="auto">
          <a:xfrm>
            <a:off x="6858000" y="0"/>
            <a:ext cx="2286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shutterstock_1070852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894" r="23894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2" descr="shutterstock_1202063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607" t="7475" r="33949" b="23048"/>
          <a:stretch>
            <a:fillRect/>
          </a:stretch>
        </p:blipFill>
        <p:spPr bwMode="auto">
          <a:xfrm>
            <a:off x="2286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8" descr="shutterstock_5838226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48" r="21448"/>
          <a:stretch>
            <a:fillRect/>
          </a:stretch>
        </p:blipFill>
        <p:spPr bwMode="auto">
          <a:xfrm>
            <a:off x="4572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BA54C-15D4-9240-8562-B9A40EF211E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22AA5-3C49-2E42-8195-7332F437CD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9196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374826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4"/>
          </p:nvPr>
        </p:nvSpPr>
        <p:spPr>
          <a:xfrm>
            <a:off x="4738863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67590-0BC9-4B4A-95A3-307D97AD4B4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CA678-D006-7B41-A446-6998EA1314C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327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66889" y="1645920"/>
            <a:ext cx="4035247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7"/>
          </p:nvPr>
        </p:nvSpPr>
        <p:spPr>
          <a:xfrm>
            <a:off x="4703762" y="1645920"/>
            <a:ext cx="4045126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4"/>
          </p:nvPr>
        </p:nvSpPr>
        <p:spPr>
          <a:xfrm>
            <a:off x="357187" y="2659063"/>
            <a:ext cx="4044950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5"/>
          </p:nvPr>
        </p:nvSpPr>
        <p:spPr>
          <a:xfrm>
            <a:off x="4703762" y="2659063"/>
            <a:ext cx="4044950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3C417-35D1-DE4B-9003-F2E94344F5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1F2DA-4C0E-AF48-AAE7-6B5FD0673F1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6495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4678538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365125" y="1644650"/>
            <a:ext cx="3997325" cy="436721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A4596-0E95-4845-A51E-381771D71C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3548A-BD02-5246-9AB8-6847FF41692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7463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390702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4752975" y="1644650"/>
            <a:ext cx="3987800" cy="201136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752975" y="4006850"/>
            <a:ext cx="3987800" cy="201136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93407-65FC-FE4D-88F4-AEF403839C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8D185-C16F-1640-8DAC-102BF7935C9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403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370987" y="1645920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0"/>
          </p:nvPr>
        </p:nvSpPr>
        <p:spPr>
          <a:xfrm>
            <a:off x="4760289" y="1645920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348289" y="3920063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2"/>
          </p:nvPr>
        </p:nvSpPr>
        <p:spPr>
          <a:xfrm>
            <a:off x="4737591" y="3920063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27109-24EE-2347-96D6-102C90AEE2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57901-D09E-C540-886C-A84B89EC06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7289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ubtitle 6"/>
          <p:cNvSpPr>
            <a:spLocks noGrp="1"/>
          </p:cNvSpPr>
          <p:nvPr>
            <p:ph type="body" sz="half" idx="2"/>
          </p:nvPr>
        </p:nvSpPr>
        <p:spPr>
          <a:xfrm>
            <a:off x="1473197" y="5397500"/>
            <a:ext cx="5689601" cy="609599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473200" y="1670050"/>
            <a:ext cx="5689600" cy="3587750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18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4D66E-442A-4A48-B266-9493CAB2FA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9A51E-2230-E643-98DA-6D8C23BE670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1521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35BB7-581E-8647-B3F0-DC585189AB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C83E5-B64E-4C42-86F1-FC250D09C40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4445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3997" cy="134055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6889" y="197555"/>
            <a:ext cx="8381999" cy="1030112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edit header title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CCDD0C2-20EF-4B17-B72C-FCE96D8134CD}" type="datetime1">
              <a:rPr lang="en-US" smtClean="0"/>
              <a:pPr/>
              <a:t>10/14/2014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C5383-B22C-A746-A4AF-C32103C6BF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366889" y="1644952"/>
            <a:ext cx="8381999" cy="436638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>
              <a:spcBef>
                <a:spcPts val="1800"/>
              </a:spcBef>
              <a:buSzPct val="135000"/>
              <a:buFontTx/>
              <a:buBlip>
                <a:blip r:embed="rId3"/>
              </a:buBlip>
              <a:defRPr sz="22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94360" indent="-182880">
              <a:spcBef>
                <a:spcPts val="10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3pPr>
            <a:lvl4pPr marL="1051560" indent="-182880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defRPr sz="1500" baseline="0"/>
            </a:lvl4pPr>
            <a:lvl5pPr marL="1234440" indent="-182880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4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Content</a:t>
            </a:r>
          </a:p>
          <a:p>
            <a:pPr lvl="1"/>
            <a:r>
              <a:rPr lang="en-US" sz="1800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 smtClean="0"/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2021608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5F29-A7D7-4F99-AAC4-A0E5682A97F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A8DB-CEB2-4F2F-B1FF-4F695BD6C26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5858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5F29-A7D7-4F99-AAC4-A0E5682A97F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A8DB-CEB2-4F2F-B1FF-4F695BD6C26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6482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65760" y="1645920"/>
            <a:ext cx="8326438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884EB-C6E3-684C-A39B-0E652C4E0E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7D54C-61CE-1041-9449-8583DE2630B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9808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5F29-A7D7-4F99-AAC4-A0E5682A97F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A8DB-CEB2-4F2F-B1FF-4F695BD6C26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3292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5F29-A7D7-4F99-AAC4-A0E5682A97F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A8DB-CEB2-4F2F-B1FF-4F695BD6C26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2839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5F29-A7D7-4F99-AAC4-A0E5682A97F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A8DB-CEB2-4F2F-B1FF-4F695BD6C26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1697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5F29-A7D7-4F99-AAC4-A0E5682A97F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A8DB-CEB2-4F2F-B1FF-4F695BD6C26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1618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5F29-A7D7-4F99-AAC4-A0E5682A97F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A8DB-CEB2-4F2F-B1FF-4F695BD6C26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9431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5F29-A7D7-4F99-AAC4-A0E5682A97F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A8DB-CEB2-4F2F-B1FF-4F695BD6C26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9397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5F29-A7D7-4F99-AAC4-A0E5682A97F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A8DB-CEB2-4F2F-B1FF-4F695BD6C26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58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5F29-A7D7-4F99-AAC4-A0E5682A97F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A8DB-CEB2-4F2F-B1FF-4F695BD6C26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8830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5F29-A7D7-4F99-AAC4-A0E5682A97F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A8DB-CEB2-4F2F-B1FF-4F695BD6C26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8037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3997" cy="134055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6889" y="197555"/>
            <a:ext cx="8381999" cy="1030112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edit header title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CCDD0C2-20EF-4B17-B72C-FCE96D8134CD}" type="datetime1">
              <a:rPr lang="en-US" smtClean="0"/>
              <a:pPr/>
              <a:t>10/14/2014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C5383-B22C-A746-A4AF-C32103C6BF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366889" y="1644952"/>
            <a:ext cx="8381999" cy="436638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>
              <a:spcBef>
                <a:spcPts val="1800"/>
              </a:spcBef>
              <a:buSzPct val="135000"/>
              <a:buFontTx/>
              <a:buBlip>
                <a:blip r:embed="rId3"/>
              </a:buBlip>
              <a:defRPr sz="22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94360" indent="-182880">
              <a:spcBef>
                <a:spcPts val="10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3pPr>
            <a:lvl4pPr marL="1051560" indent="-182880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defRPr sz="1500" baseline="0"/>
            </a:lvl4pPr>
            <a:lvl5pPr marL="1234440" indent="-182880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4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Content</a:t>
            </a:r>
          </a:p>
          <a:p>
            <a:pPr lvl="1"/>
            <a:r>
              <a:rPr lang="en-US" sz="1800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 smtClean="0"/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2021608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chnolog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88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18" descr="shutterstock_29581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54" t="15311" r="36530"/>
          <a:stretch>
            <a:fillRect/>
          </a:stretch>
        </p:blipFill>
        <p:spPr bwMode="auto">
          <a:xfrm>
            <a:off x="6870700" y="0"/>
            <a:ext cx="22733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32" descr="ISP209388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69" t="19907" b="7997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35" descr="shutterstock_1241212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596" r="16269"/>
          <a:stretch>
            <a:fillRect/>
          </a:stretch>
        </p:blipFill>
        <p:spPr bwMode="auto">
          <a:xfrm>
            <a:off x="2284413" y="0"/>
            <a:ext cx="22717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9" descr="shutterstock_4301250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125" r="4950"/>
          <a:stretch>
            <a:fillRect/>
          </a:stretch>
        </p:blipFill>
        <p:spPr bwMode="auto">
          <a:xfrm>
            <a:off x="4573588" y="0"/>
            <a:ext cx="22717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8ED65-8163-284B-A5F1-B9F57DC77EB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5A293-0598-674E-87F9-A3870D2D28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54225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Uni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5" descr="shutterstock_769389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359" t="18909" r="17081"/>
          <a:stretch>
            <a:fillRect/>
          </a:stretch>
        </p:blipFill>
        <p:spPr bwMode="auto">
          <a:xfrm>
            <a:off x="6858000" y="0"/>
            <a:ext cx="2286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shutterstock_1070852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894" r="23894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2" descr="shutterstock_1202063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607" t="7475" r="33949" b="23048"/>
          <a:stretch>
            <a:fillRect/>
          </a:stretch>
        </p:blipFill>
        <p:spPr bwMode="auto">
          <a:xfrm>
            <a:off x="2286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8" descr="shutterstock_5838226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48" r="21448"/>
          <a:stretch>
            <a:fillRect/>
          </a:stretch>
        </p:blipFill>
        <p:spPr bwMode="auto">
          <a:xfrm>
            <a:off x="4572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BA54C-15D4-9240-8562-B9A40EF211E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22AA5-3C49-2E42-8195-7332F437CD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7170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eople and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8" descr="shutterstock_7799068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61" t="11378" r="-2" b="8519"/>
          <a:stretch>
            <a:fillRect/>
          </a:stretch>
        </p:blipFill>
        <p:spPr bwMode="auto">
          <a:xfrm>
            <a:off x="2286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iStock_000017402661Mediu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613" t="11118" r="6171" b="2959"/>
          <a:stretch>
            <a:fillRect/>
          </a:stretch>
        </p:blipFill>
        <p:spPr bwMode="auto">
          <a:xfrm>
            <a:off x="6858000" y="0"/>
            <a:ext cx="2286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3" descr="shutterstock_3204853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053" t="3491" r="2" b="4852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15" descr="shutterstock_1130450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86" r="41415"/>
          <a:stretch>
            <a:fillRect/>
          </a:stretch>
        </p:blipFill>
        <p:spPr bwMode="auto">
          <a:xfrm>
            <a:off x="4572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6F66B-E128-9D4F-AC2D-96A590684299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EB17E-ADF1-CA40-ACD9-D24AF83ACC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347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spi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cover-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526" b="24687"/>
          <a:stretch>
            <a:fillRect/>
          </a:stretch>
        </p:blipFill>
        <p:spPr bwMode="auto">
          <a:xfrm>
            <a:off x="0" y="0"/>
            <a:ext cx="9144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DBC4B-18FA-4641-AED3-09167062A95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FCE97-1E5D-3942-9893-29D29393C4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2349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ustom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1113" y="0"/>
            <a:ext cx="9172576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74163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285999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4571999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857999" y="0"/>
            <a:ext cx="2315683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BF150-A3C3-104C-9179-59C0B0DE31A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C6ACD-EA72-FB41-82BD-66EB6B610A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0456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ustom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9144001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DE583-60AA-884C-A5CE-BF1B865B603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8513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417899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4600" b="1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42EE6-F228-A848-AAD6-425DE94CFC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E3956-5BF0-9741-A8A0-EC870CD029F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9582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40D16-EBF5-0D44-A21F-B32E9F6095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16975-30F2-B74D-B90F-E83C4C9562E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0380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9"/>
          <p:cNvSpPr>
            <a:spLocks noGrp="1" noChangeAspect="1"/>
          </p:cNvSpPr>
          <p:nvPr>
            <p:ph type="title"/>
          </p:nvPr>
        </p:nvSpPr>
        <p:spPr bwMode="auto">
          <a:xfrm>
            <a:off x="365125" y="134938"/>
            <a:ext cx="83264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44500" y="6356350"/>
            <a:ext cx="3587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02B1F015-1154-6F45-9F5A-29B4836DF7ED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865188" y="6356350"/>
            <a:ext cx="164306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C49DE922-2F34-1241-8A40-1B6D2996FA4E}" type="datetime1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10/14/2014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9" name="Picture 6" descr="ieee_blue_R0G102B161-lg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6226175"/>
            <a:ext cx="13938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3"/>
          <p:cNvSpPr>
            <a:spLocks noChangeArrowheads="1"/>
          </p:cNvSpPr>
          <p:nvPr/>
        </p:nvSpPr>
        <p:spPr bwMode="auto">
          <a:xfrm rot="-5400000">
            <a:off x="9449594" y="5911057"/>
            <a:ext cx="17097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7F7F7F"/>
                </a:solidFill>
                <a:ea typeface="ＭＳ Ｐゴシック" charset="0"/>
              </a:rPr>
              <a:t>12-CRS-0106 REVISED 8 FEB 2013</a:t>
            </a:r>
          </a:p>
        </p:txBody>
      </p:sp>
      <p:sp>
        <p:nvSpPr>
          <p:cNvPr id="1031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365125" y="1646238"/>
            <a:ext cx="8326438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708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6075" indent="-346075" algn="l" defTabSz="457200" rtl="0" eaLnBrk="1" fontAlgn="base" hangingPunct="1">
        <a:spcBef>
          <a:spcPts val="1800"/>
        </a:spcBef>
        <a:spcAft>
          <a:spcPct val="0"/>
        </a:spcAft>
        <a:buSzPct val="135000"/>
        <a:buBlip>
          <a:blip r:embed="rId21"/>
        </a:buBlip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93725" indent="-182563" algn="l" defTabSz="457200" rtl="0" eaLnBrk="1" fontAlgn="base" hangingPunct="1">
        <a:spcBef>
          <a:spcPts val="800"/>
        </a:spcBef>
        <a:spcAft>
          <a:spcPct val="0"/>
        </a:spcAft>
        <a:buClr>
          <a:srgbClr val="595959"/>
        </a:buClr>
        <a:buFont typeface="Lucida Grande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22325" indent="-182563" algn="l" defTabSz="457200" rtl="0" eaLnBrk="1" fontAlgn="base" hangingPunct="1">
        <a:spcBef>
          <a:spcPts val="700"/>
        </a:spcBef>
        <a:spcAft>
          <a:spcPct val="0"/>
        </a:spcAft>
        <a:buClr>
          <a:srgbClr val="595959"/>
        </a:buClr>
        <a:buFont typeface="Wingdings" charset="0"/>
        <a:buChar char="§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50925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595959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233488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7F7F7F"/>
        </a:buClr>
        <a:buFont typeface="Wingdings" charset="0"/>
        <a:buChar char="§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B5F29-A7D7-4F99-AAC4-A0E5682A97F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CA8DB-CEB2-4F2F-B1FF-4F695BD6C26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728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4" r:id="rId12"/>
    <p:sldLayoutId id="214748369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24.jpe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fshamieh@uwo.ca" TargetMode="External"/><Relationship Id="rId2" Type="http://schemas.openxmlformats.org/officeDocument/2006/relationships/hyperlink" Target="http://sites.ieee.org/london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jpe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3"/>
          <p:cNvSpPr>
            <a:spLocks noGrp="1"/>
          </p:cNvSpPr>
          <p:nvPr>
            <p:ph type="ctrTitle"/>
          </p:nvPr>
        </p:nvSpPr>
        <p:spPr>
          <a:xfrm>
            <a:off x="258763" y="3157538"/>
            <a:ext cx="9163050" cy="765175"/>
          </a:xfrm>
        </p:spPr>
        <p:txBody>
          <a:bodyPr/>
          <a:lstStyle/>
          <a:p>
            <a:pPr eaLnBrk="1" hangingPunct="1"/>
            <a:r>
              <a:rPr lang="en-CA" altLang="en-US" i="1" dirty="0" smtClean="0">
                <a:latin typeface="Arial" pitchFamily="34" charset="0"/>
                <a:cs typeface="Arial" pitchFamily="34" charset="0"/>
              </a:rPr>
              <a:t>Transition from Student to Young Professional</a:t>
            </a:r>
            <a:endParaRPr lang="en-US" altLang="en-US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Subtitle 4"/>
          <p:cNvSpPr>
            <a:spLocks noGrp="1"/>
          </p:cNvSpPr>
          <p:nvPr>
            <p:ph type="subTitle" idx="1"/>
          </p:nvPr>
        </p:nvSpPr>
        <p:spPr>
          <a:xfrm>
            <a:off x="258763" y="3717032"/>
            <a:ext cx="7908925" cy="430213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CA" altLang="en-US" sz="1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Welcome to the next phase of your career!</a:t>
            </a:r>
            <a:br>
              <a:rPr lang="en-CA" altLang="en-US" sz="1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altLang="en-US" sz="1800" b="1" i="1" dirty="0" smtClean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355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50825" y="4365104"/>
            <a:ext cx="8713663" cy="100811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en-US" b="1" dirty="0" smtClean="0">
                <a:latin typeface="Verdana" pitchFamily="34" charset="0"/>
              </a:rPr>
              <a:t>IEEE Young Professionals London</a:t>
            </a:r>
          </a:p>
          <a:p>
            <a:pPr>
              <a:spcBef>
                <a:spcPts val="600"/>
              </a:spcBef>
            </a:pPr>
            <a:r>
              <a:rPr lang="en-US" altLang="en-US" sz="1200" dirty="0" smtClean="0">
                <a:latin typeface="Verdana" pitchFamily="34" charset="0"/>
              </a:rPr>
              <a:t>www.facebook.com/pages/IEEE-Young-Professionals-London-Ontario </a:t>
            </a:r>
          </a:p>
          <a:p>
            <a:pPr>
              <a:spcBef>
                <a:spcPts val="600"/>
              </a:spcBef>
            </a:pPr>
            <a:r>
              <a:rPr lang="en-US" altLang="en-US" sz="1200" dirty="0" smtClean="0">
                <a:latin typeface="Verdana" pitchFamily="34" charset="0"/>
              </a:rPr>
              <a:t>www.ieeeyp.com</a:t>
            </a:r>
            <a:endParaRPr lang="en-US" altLang="en-US" sz="1200" dirty="0">
              <a:latin typeface="Verdana" pitchFamily="34" charset="0"/>
            </a:endParaRPr>
          </a:p>
        </p:txBody>
      </p:sp>
      <p:pic>
        <p:nvPicPr>
          <p:cNvPr id="23559" name="Picture 4" descr="Mail 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76" y="6067933"/>
            <a:ext cx="3960688" cy="67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457200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Mario\Dropbox\IEEE\MGA Young Professionals\Meetings\F2F\group photos\MMP_9418_lowr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25" t="16714" r="10350" b="3419"/>
          <a:stretch/>
        </p:blipFill>
        <p:spPr bwMode="auto">
          <a:xfrm>
            <a:off x="4572000" y="-66675"/>
            <a:ext cx="4572000" cy="3041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researchvit.com/wp-content/uploads/2014/05/Western-University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933056"/>
            <a:ext cx="2387215" cy="17896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0175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IEEE Young Professionals London</a:t>
            </a:r>
            <a:br>
              <a:rPr lang="en-US" sz="2400" dirty="0" smtClean="0"/>
            </a:br>
            <a:r>
              <a:rPr lang="en-US" sz="2000" dirty="0" smtClean="0">
                <a:solidFill>
                  <a:srgbClr val="FFFF00"/>
                </a:solidFill>
              </a:rPr>
              <a:t>Our Awesome Volunteer Team 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44366" t="33262" r="39045" b="43077"/>
          <a:stretch/>
        </p:blipFill>
        <p:spPr>
          <a:xfrm>
            <a:off x="534824" y="2598450"/>
            <a:ext cx="1516896" cy="1622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50866" t="42328" r="19409" b="33688"/>
          <a:stretch/>
        </p:blipFill>
        <p:spPr>
          <a:xfrm>
            <a:off x="7147557" y="2636912"/>
            <a:ext cx="1509153" cy="162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35486" t="1" r="38286" b="66417"/>
          <a:stretch/>
        </p:blipFill>
        <p:spPr>
          <a:xfrm>
            <a:off x="2843808" y="2636912"/>
            <a:ext cx="1306132" cy="162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4864" y="4365104"/>
            <a:ext cx="1452642" cy="1477328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Mohamad </a:t>
            </a:r>
          </a:p>
          <a:p>
            <a:r>
              <a:rPr lang="en-US" dirty="0" err="1" smtClean="0"/>
              <a:t>AbuSharkh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Chair</a:t>
            </a:r>
          </a:p>
          <a:p>
            <a:r>
              <a:rPr lang="en-US" b="1" dirty="0" smtClean="0"/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43808" y="4365104"/>
            <a:ext cx="1455935" cy="1477328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Fuad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dirty="0" err="1" smtClean="0"/>
              <a:t>Shamieh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Vice chair</a:t>
            </a:r>
          </a:p>
          <a:p>
            <a:r>
              <a:rPr lang="en-US" dirty="0" smtClean="0"/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04048" y="4365104"/>
            <a:ext cx="1454244" cy="1477328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Peng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dirty="0" err="1" smtClean="0"/>
              <a:t>Hao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Treasurer</a:t>
            </a:r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50204" y="4365104"/>
            <a:ext cx="1441420" cy="1477328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Mohamad</a:t>
            </a:r>
          </a:p>
          <a:p>
            <a:r>
              <a:rPr lang="en-US" dirty="0" smtClean="0"/>
              <a:t>Kalil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Secretary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</a:p>
        </p:txBody>
      </p:sp>
      <p:pic>
        <p:nvPicPr>
          <p:cNvPr id="12" name="Picture 2" descr="http://www.researchvit.com/wp-content/uploads/2014/05/Western-University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44624"/>
            <a:ext cx="1619672" cy="1214218"/>
          </a:xfrm>
          <a:prstGeom prst="rect">
            <a:avLst/>
          </a:prstGeom>
          <a:noFill/>
        </p:spPr>
      </p:pic>
      <p:pic>
        <p:nvPicPr>
          <p:cNvPr id="1026" name="Picture 2" descr="C:\Users\Mohamed\Desktop\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2636912"/>
            <a:ext cx="1478888" cy="162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7920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Stay Connected!</a:t>
            </a:r>
            <a:endParaRPr lang="en-US" sz="2400" dirty="0"/>
          </a:p>
        </p:txBody>
      </p:sp>
      <p:sp>
        <p:nvSpPr>
          <p:cNvPr id="9" name="Content Placeholder 4"/>
          <p:cNvSpPr>
            <a:spLocks noGrp="1"/>
          </p:cNvSpPr>
          <p:nvPr>
            <p:ph sz="half" idx="11"/>
          </p:nvPr>
        </p:nvSpPr>
        <p:spPr>
          <a:xfrm>
            <a:off x="366888" y="1556792"/>
            <a:ext cx="7877519" cy="4575524"/>
          </a:xfrm>
        </p:spPr>
        <p:txBody>
          <a:bodyPr>
            <a:normAutofit/>
          </a:bodyPr>
          <a:lstStyle/>
          <a:p>
            <a:r>
              <a:rPr lang="en-US" b="1" dirty="0" smtClean="0"/>
              <a:t>IEEE Young Professionals London</a:t>
            </a:r>
          </a:p>
          <a:p>
            <a:pPr lvl="1"/>
            <a:r>
              <a:rPr lang="en-US" dirty="0" smtClean="0"/>
              <a:t>Facebook – </a:t>
            </a:r>
            <a:r>
              <a:rPr lang="en-US" dirty="0" smtClean="0">
                <a:solidFill>
                  <a:srgbClr val="0000FF"/>
                </a:solidFill>
              </a:rPr>
              <a:t>www.facebook.com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 err="1" smtClean="0">
                <a:solidFill>
                  <a:srgbClr val="0000FF"/>
                </a:solidFill>
              </a:rPr>
              <a:t>IeeeYPLondon</a:t>
            </a:r>
            <a:endParaRPr lang="en-US" dirty="0" smtClean="0">
              <a:solidFill>
                <a:srgbClr val="0000FF"/>
              </a:solidFill>
            </a:endParaRPr>
          </a:p>
          <a:p>
            <a:pPr marL="411480" lvl="1" indent="0">
              <a:buNone/>
            </a:pPr>
            <a:r>
              <a:rPr lang="en-US" dirty="0" smtClean="0">
                <a:hlinkClick r:id="rId2"/>
              </a:rPr>
              <a:t>http://sites.ieee.org/london</a:t>
            </a:r>
            <a:endParaRPr lang="en-US" dirty="0" smtClean="0"/>
          </a:p>
          <a:p>
            <a:pPr marL="411480" lvl="1" indent="0">
              <a:buNone/>
            </a:pPr>
            <a:r>
              <a:rPr lang="en-US" dirty="0" smtClean="0"/>
              <a:t>Email</a:t>
            </a:r>
          </a:p>
          <a:p>
            <a:pPr marL="411480" lvl="1" indent="0">
              <a:buNone/>
            </a:pPr>
            <a:r>
              <a:rPr lang="en-US" dirty="0" smtClean="0">
                <a:hlinkClick r:id="rId3"/>
              </a:rPr>
              <a:t>mabusha@uwo.ca</a:t>
            </a:r>
          </a:p>
          <a:p>
            <a:pPr marL="411480" lvl="1" indent="0">
              <a:buNone/>
            </a:pPr>
            <a:r>
              <a:rPr lang="en-US" dirty="0" smtClean="0">
                <a:hlinkClick r:id="rId3"/>
              </a:rPr>
              <a:t>	fshamieh@uwo.ca</a:t>
            </a:r>
            <a:endParaRPr lang="en-US" dirty="0" smtClean="0"/>
          </a:p>
          <a:p>
            <a:pPr marL="411480" lvl="1" indent="0">
              <a:buNone/>
            </a:pPr>
            <a:endParaRPr lang="en-US" dirty="0" smtClean="0"/>
          </a:p>
          <a:p>
            <a:r>
              <a:rPr lang="en-US" b="1" dirty="0" smtClean="0"/>
              <a:t>IEEE Young Professionals – Global Community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www.ieee.org/</a:t>
            </a:r>
            <a:r>
              <a:rPr lang="en-US" b="1" dirty="0" err="1" smtClean="0">
                <a:solidFill>
                  <a:srgbClr val="0000FF"/>
                </a:solidFill>
              </a:rPr>
              <a:t>yp</a:t>
            </a:r>
            <a:endParaRPr lang="en-US" b="1" dirty="0" smtClean="0">
              <a:solidFill>
                <a:srgbClr val="0000FF"/>
              </a:solidFill>
            </a:endParaRPr>
          </a:p>
        </p:txBody>
      </p:sp>
      <p:pic>
        <p:nvPicPr>
          <p:cNvPr id="10" name="Picture 9" descr="C:\Users\Mario\Dropbox\IEEE\Toronto Young Professionals\Website\IEEEYPTO-live-20140711\site\assets\pd-icons\faceboo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890" y="1916832"/>
            <a:ext cx="719011" cy="676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Mario\Dropbox\IEEE\MGA Young Professionals\Logos\YP\png\13-MEMB-233_Young-Professionals-Logo-KO_FIN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4664"/>
            <a:ext cx="3456384" cy="5896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698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465" y="3839399"/>
            <a:ext cx="10052931" cy="304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Mario\Dropbox\IEEE\MGA Young Professionals\Logos\YP\png\13-MEMB-233_Young-Professionals-Logo-KO_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968552" cy="847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4024" y="1360161"/>
            <a:ext cx="7664400" cy="24669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217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IEEE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800" dirty="0" smtClean="0">
                <a:solidFill>
                  <a:srgbClr val="FFFF00"/>
                </a:solidFill>
              </a:rPr>
              <a:t>World’s largest professional association for the advancement of technology for humanity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1"/>
          </p:nvPr>
        </p:nvSpPr>
        <p:spPr>
          <a:xfrm>
            <a:off x="366888" y="3812260"/>
            <a:ext cx="8309567" cy="2281036"/>
          </a:xfrm>
        </p:spPr>
        <p:txBody>
          <a:bodyPr>
            <a:noAutofit/>
          </a:bodyPr>
          <a:lstStyle/>
          <a:p>
            <a:r>
              <a:rPr lang="en-US" sz="1600" dirty="0" smtClean="0"/>
              <a:t>IEEE (Institute of Electrical &amp; Electronics Engineers) is a professional organization, which provides the latest technical knowledge for its members</a:t>
            </a:r>
          </a:p>
          <a:p>
            <a:pPr lvl="1"/>
            <a:r>
              <a:rPr lang="en-US" sz="1400" dirty="0" smtClean="0"/>
              <a:t>Conferences</a:t>
            </a:r>
          </a:p>
          <a:p>
            <a:pPr lvl="1"/>
            <a:r>
              <a:rPr lang="en-US" sz="1400" dirty="0" smtClean="0"/>
              <a:t>Journals</a:t>
            </a:r>
          </a:p>
          <a:p>
            <a:pPr lvl="1"/>
            <a:r>
              <a:rPr lang="en-US" sz="1400" dirty="0" smtClean="0"/>
              <a:t>Workshops</a:t>
            </a:r>
          </a:p>
          <a:p>
            <a:pPr lvl="1"/>
            <a:r>
              <a:rPr lang="en-US" sz="1400" dirty="0" smtClean="0"/>
              <a:t>Continued Education</a:t>
            </a:r>
          </a:p>
          <a:p>
            <a:r>
              <a:rPr lang="en-US" sz="1600" dirty="0" smtClean="0"/>
              <a:t>450,000 members worldwide, in more than 160 countries</a:t>
            </a:r>
            <a:endParaRPr lang="en-US" sz="1800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280920" cy="215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3990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Introducing</a:t>
            </a:r>
            <a:br>
              <a:rPr lang="en-US" sz="2400" dirty="0" smtClean="0"/>
            </a:br>
            <a:r>
              <a:rPr lang="en-US" sz="2400" dirty="0" smtClean="0"/>
              <a:t>IEEE Young Professionals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1"/>
          </p:nvPr>
        </p:nvSpPr>
        <p:spPr>
          <a:xfrm>
            <a:off x="366889" y="1556792"/>
            <a:ext cx="4925192" cy="4575524"/>
          </a:xfrm>
        </p:spPr>
        <p:txBody>
          <a:bodyPr>
            <a:normAutofit/>
          </a:bodyPr>
          <a:lstStyle/>
          <a:p>
            <a:r>
              <a:rPr lang="en-US" dirty="0" smtClean="0"/>
              <a:t>Caters to the professional development of recent graduates and early career professionals</a:t>
            </a:r>
          </a:p>
          <a:p>
            <a:r>
              <a:rPr lang="en-US" dirty="0" smtClean="0"/>
              <a:t>Expose members and prospective members to new and unique career opportunities</a:t>
            </a:r>
          </a:p>
          <a:p>
            <a:pPr lvl="1"/>
            <a:r>
              <a:rPr lang="en-US" dirty="0" smtClean="0"/>
              <a:t>Workshops</a:t>
            </a:r>
          </a:p>
          <a:p>
            <a:pPr lvl="1"/>
            <a:r>
              <a:rPr lang="en-US" dirty="0" smtClean="0"/>
              <a:t>Seminars</a:t>
            </a:r>
          </a:p>
          <a:p>
            <a:pPr lvl="1"/>
            <a:r>
              <a:rPr lang="en-US" dirty="0" smtClean="0"/>
              <a:t>Networking Events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454" y="548680"/>
            <a:ext cx="375985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7246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Products &amp; Services for Young Professionals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FFFF00"/>
                </a:solidFill>
              </a:rPr>
              <a:t>Webinars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20" y="1484784"/>
            <a:ext cx="7378796" cy="465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63122" y="4631285"/>
            <a:ext cx="2592288" cy="13900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://www.progea.com/portals/0/SCREENS/webin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122" y="4709969"/>
            <a:ext cx="948659" cy="12326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Leadership Excell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48" y="4792885"/>
            <a:ext cx="1360180" cy="9403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0416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 bwMode="auto">
          <a:xfrm>
            <a:off x="366713" y="196850"/>
            <a:ext cx="8382000" cy="103028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z="2400" dirty="0"/>
              <a:t>Products &amp; Services for Young Professionals</a:t>
            </a:r>
            <a:br>
              <a:rPr lang="en-US" sz="2400" dirty="0"/>
            </a:br>
            <a:r>
              <a:rPr lang="en-US" sz="2400" dirty="0">
                <a:solidFill>
                  <a:srgbClr val="FFFF00"/>
                </a:solidFill>
              </a:rPr>
              <a:t>Career-Based Services</a:t>
            </a:r>
            <a:endParaRPr lang="en-AU" sz="2000" dirty="0" smtClean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413" name="Content Placeholder 7"/>
          <p:cNvSpPr>
            <a:spLocks noGrp="1"/>
          </p:cNvSpPr>
          <p:nvPr>
            <p:ph sz="half" idx="11"/>
          </p:nvPr>
        </p:nvSpPr>
        <p:spPr bwMode="auto">
          <a:xfrm>
            <a:off x="366712" y="1744042"/>
            <a:ext cx="8597775" cy="528535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A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lvl="1"/>
            <a:endParaRPr lang="en-A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http</a:t>
            </a:r>
            <a:r>
              <a:rPr lang="en-US" b="1" dirty="0">
                <a:solidFill>
                  <a:srgbClr val="7030A0"/>
                </a:solidFill>
              </a:rPr>
              <a:t>://mentoring.ieee.org</a:t>
            </a:r>
            <a:r>
              <a:rPr lang="en-US" b="1" dirty="0" smtClean="0">
                <a:solidFill>
                  <a:srgbClr val="7030A0"/>
                </a:solidFill>
              </a:rPr>
              <a:t>/</a:t>
            </a:r>
            <a:endParaRPr lang="en-CA" b="1" dirty="0" smtClean="0">
              <a:solidFill>
                <a:srgbClr val="7030A0"/>
              </a:solidFill>
            </a:endParaRPr>
          </a:p>
          <a:p>
            <a:pPr lvl="1"/>
            <a:r>
              <a:rPr lang="en-CA" dirty="0" smtClean="0"/>
              <a:t>Online career mentorship tool for both mentors and mentees</a:t>
            </a:r>
          </a:p>
          <a:p>
            <a:pPr lvl="1"/>
            <a:r>
              <a:rPr lang="en-CA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Mentor and mentees connect based on </a:t>
            </a:r>
            <a:endParaRPr lang="en-CA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/>
            <a:r>
              <a:rPr lang="en-CA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technical/professional</a:t>
            </a:r>
            <a:r>
              <a:rPr lang="en-CA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CA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CA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interests</a:t>
            </a:r>
          </a:p>
          <a:p>
            <a:pPr lvl="1"/>
            <a:r>
              <a:rPr lang="en-CA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Mentees: 402, Mentors: 338 (as of 2014 Sept. 19)</a:t>
            </a:r>
            <a:br>
              <a:rPr lang="en-CA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AU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www.ieee.org/resumelab</a:t>
            </a:r>
            <a:endParaRPr lang="en-A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/>
            <a:r>
              <a:rPr lang="en-A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Suite of online resume/CV development tools </a:t>
            </a:r>
            <a:r>
              <a:rPr lang="en-CA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for </a:t>
            </a:r>
            <a:endParaRPr lang="en-CA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>
              <a:buNone/>
            </a:pPr>
            <a:r>
              <a:rPr lang="en-CA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each step of </a:t>
            </a:r>
            <a:r>
              <a:rPr lang="en-CA" dirty="0">
                <a:latin typeface="Verdana" pitchFamily="34" charset="0"/>
                <a:ea typeface="Verdana" pitchFamily="34" charset="0"/>
                <a:cs typeface="Verdana" pitchFamily="34" charset="0"/>
              </a:rPr>
              <a:t>the job seeking </a:t>
            </a:r>
            <a:r>
              <a:rPr lang="en-CA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process</a:t>
            </a:r>
          </a:p>
          <a:p>
            <a:pPr lvl="1"/>
            <a:r>
              <a:rPr lang="en-CA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4,899 accounts (as of 2014 Sept. 19)</a:t>
            </a:r>
            <a:endParaRPr lang="en-A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293096"/>
            <a:ext cx="2585742" cy="720080"/>
          </a:xfrm>
          <a:prstGeom prst="rect">
            <a:avLst/>
          </a:prstGeom>
        </p:spPr>
      </p:pic>
      <p:pic>
        <p:nvPicPr>
          <p:cNvPr id="7" name="Picture 2" descr="IEEE support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95608"/>
            <a:ext cx="3355851" cy="653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484784"/>
            <a:ext cx="2100868" cy="462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9946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IEEE Young Professionals –London-Various Events From Last Year  </a:t>
            </a:r>
            <a:endParaRPr lang="en-US" sz="2400" dirty="0"/>
          </a:p>
        </p:txBody>
      </p:sp>
      <p:grpSp>
        <p:nvGrpSpPr>
          <p:cNvPr id="3" name="Group 3"/>
          <p:cNvGrpSpPr/>
          <p:nvPr/>
        </p:nvGrpSpPr>
        <p:grpSpPr>
          <a:xfrm>
            <a:off x="1151620" y="1556792"/>
            <a:ext cx="6840761" cy="4548508"/>
            <a:chOff x="1043607" y="1556792"/>
            <a:chExt cx="6840761" cy="4548508"/>
          </a:xfrm>
        </p:grpSpPr>
        <p:pic>
          <p:nvPicPr>
            <p:cNvPr id="6146" name="Picture 2" descr="https://scontent-a.xx.fbcdn.net/hphotos-xpa1/v/t1.0-9/10453474_639451502818278_7847290359176519284_n.jpg?oh=c096d260a0da7ac636ba1627b38a7a0f&amp;oe=54CD574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7" y="1556792"/>
              <a:ext cx="3324145" cy="22022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https://scontent-a.xx.fbcdn.net/hphotos-xfa1/v/t1.0-9/10367130_639445026152259_6402412973862088963_n.jpg?oh=c5f1145ce197f44dd733797281bcfd3d&amp;oe=54942E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644" y="1556792"/>
              <a:ext cx="3313724" cy="220914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https://scontent-a.xx.fbcdn.net/hphotos-xfp1/v/t1.0-9/10336613_639438159486279_7963912156442893877_n.jpg?oh=2d16d9fc3d756047d1dfd39f7f04e63e&amp;oe=549EF4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853" y="3903054"/>
              <a:ext cx="3324145" cy="22022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4" name="Picture 10" descr="https://scontent-b.xx.fbcdn.net/hphotos-xpf1/v/t1.0-9/10300078_639435556153206_2517422906583663211_n.jpg?oh=e71981728c2303258f45d77461aacfcd&amp;oe=54D1326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3215" y="3903054"/>
              <a:ext cx="3313724" cy="22022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:\Users\Mohamed\Desktop\IEEE young professionals affinity group\step13 pics\DSCF001.jpg"/>
          <p:cNvPicPr>
            <a:picLocks noChangeAspect="1" noChangeArrowheads="1"/>
          </p:cNvPicPr>
          <p:nvPr/>
        </p:nvPicPr>
        <p:blipFill>
          <a:blip r:embed="rId6" cstate="print"/>
          <a:srcRect t="25336"/>
          <a:stretch>
            <a:fillRect/>
          </a:stretch>
        </p:blipFill>
        <p:spPr bwMode="auto">
          <a:xfrm>
            <a:off x="1115616" y="1556792"/>
            <a:ext cx="3384376" cy="2232248"/>
          </a:xfrm>
          <a:prstGeom prst="rect">
            <a:avLst/>
          </a:prstGeom>
          <a:noFill/>
        </p:spPr>
      </p:pic>
      <p:pic>
        <p:nvPicPr>
          <p:cNvPr id="9" name="Picture 3" descr="C:\Users\Mohamed\Desktop\IEEE young professionals affinity group\step13 pics\KACOTourAug2013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1556792"/>
            <a:ext cx="3340508" cy="2232248"/>
          </a:xfrm>
          <a:prstGeom prst="rect">
            <a:avLst/>
          </a:prstGeom>
          <a:noFill/>
        </p:spPr>
      </p:pic>
      <p:pic>
        <p:nvPicPr>
          <p:cNvPr id="10" name="Picture 2" descr="C:\Users\Mohamed\Desktop\IEEE young professionals affinity group\step13 pics\LondonHydro_Apr20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3909226"/>
            <a:ext cx="3335275" cy="2183351"/>
          </a:xfrm>
          <a:prstGeom prst="rect">
            <a:avLst/>
          </a:prstGeom>
          <a:noFill/>
        </p:spPr>
      </p:pic>
      <p:pic>
        <p:nvPicPr>
          <p:cNvPr id="11" name="Picture 2" descr="http://www.researchvit.com/wp-content/uploads/2014/05/Western-University-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84368" y="332656"/>
            <a:ext cx="1248690" cy="1008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6519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2014-2015 Events </a:t>
            </a:r>
            <a:br>
              <a:rPr lang="en-US" sz="2400" dirty="0" smtClean="0"/>
            </a:br>
            <a:r>
              <a:rPr lang="en-US" sz="1800" dirty="0" smtClean="0">
                <a:solidFill>
                  <a:srgbClr val="FFFF00"/>
                </a:solidFill>
              </a:rPr>
              <a:t>IEEE Young Professionals–Career Development Series</a:t>
            </a:r>
            <a:endParaRPr lang="en-US" sz="1800" dirty="0">
              <a:solidFill>
                <a:srgbClr val="FFC000"/>
              </a:solidFill>
            </a:endParaRPr>
          </a:p>
        </p:txBody>
      </p:sp>
      <p:sp>
        <p:nvSpPr>
          <p:cNvPr id="14" name="Content Placeholder 4"/>
          <p:cNvSpPr>
            <a:spLocks noGrp="1"/>
          </p:cNvSpPr>
          <p:nvPr>
            <p:ph sz="half" idx="11"/>
          </p:nvPr>
        </p:nvSpPr>
        <p:spPr>
          <a:xfrm>
            <a:off x="3563888" y="1439773"/>
            <a:ext cx="5400600" cy="4869547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b="1" dirty="0" smtClean="0"/>
              <a:t>Our events focus on polishing the professional image and networking confidence of Students and Young Professionals</a:t>
            </a:r>
          </a:p>
          <a:p>
            <a:pPr>
              <a:buNone/>
            </a:pPr>
            <a:r>
              <a:rPr lang="en-US" sz="1600" b="1" dirty="0" smtClean="0"/>
              <a:t>Fall 2014</a:t>
            </a:r>
            <a:r>
              <a:rPr lang="en-US" sz="1600" dirty="0" smtClean="0"/>
              <a:t> </a:t>
            </a:r>
          </a:p>
          <a:p>
            <a:pPr>
              <a:buNone/>
            </a:pPr>
            <a:r>
              <a:rPr lang="en-US" sz="1600" dirty="0" smtClean="0"/>
              <a:t>1-STEP : </a:t>
            </a:r>
            <a:r>
              <a:rPr lang="en-US" sz="1600" b="1" i="1" dirty="0" smtClean="0"/>
              <a:t>OCT -14   </a:t>
            </a:r>
          </a:p>
          <a:p>
            <a:pPr>
              <a:buNone/>
            </a:pPr>
            <a:r>
              <a:rPr lang="en-US" sz="1600" dirty="0" smtClean="0"/>
              <a:t>2-  A trip to </a:t>
            </a:r>
            <a:r>
              <a:rPr lang="en-US" sz="1600" b="1" dirty="0" smtClean="0"/>
              <a:t>Toronto</a:t>
            </a:r>
            <a:r>
              <a:rPr lang="en-US" sz="1600" dirty="0" smtClean="0"/>
              <a:t> : </a:t>
            </a:r>
            <a:r>
              <a:rPr lang="en-US" sz="1600" b="1" dirty="0" smtClean="0"/>
              <a:t>Oct-25</a:t>
            </a:r>
          </a:p>
          <a:p>
            <a:pPr>
              <a:buNone/>
            </a:pPr>
            <a:r>
              <a:rPr lang="en-US" sz="1600" b="1" dirty="0" smtClean="0"/>
              <a:t>“Technical entrepreneurship mini-conference“</a:t>
            </a:r>
            <a:r>
              <a:rPr lang="en-US" sz="1600" dirty="0" smtClean="0"/>
              <a:t> </a:t>
            </a:r>
          </a:p>
          <a:p>
            <a:pPr>
              <a:buNone/>
            </a:pPr>
            <a:r>
              <a:rPr lang="en-US" sz="1600" dirty="0" smtClean="0"/>
              <a:t>3- Networking mixer: </a:t>
            </a:r>
            <a:r>
              <a:rPr lang="en-US" sz="1600" b="1" dirty="0" smtClean="0"/>
              <a:t>Nov-28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4- Android Programming workshop : </a:t>
            </a:r>
            <a:r>
              <a:rPr lang="en-US" sz="1600" b="1" dirty="0" smtClean="0"/>
              <a:t>Dec-10</a:t>
            </a:r>
            <a:endParaRPr lang="en-US" sz="1600" dirty="0" smtClean="0"/>
          </a:p>
          <a:p>
            <a:pPr>
              <a:buNone/>
            </a:pPr>
            <a:r>
              <a:rPr lang="en-US" sz="1600" b="1" dirty="0" smtClean="0"/>
              <a:t>Spring 2015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1- “Eureka” Competition : </a:t>
            </a:r>
            <a:r>
              <a:rPr lang="en-US" sz="1600" b="1" dirty="0" smtClean="0"/>
              <a:t>Feb-5</a:t>
            </a:r>
          </a:p>
          <a:p>
            <a:pPr>
              <a:buNone/>
            </a:pPr>
            <a:r>
              <a:rPr lang="en-US" sz="1600" dirty="0" smtClean="0"/>
              <a:t>2- Social event –</a:t>
            </a:r>
            <a:r>
              <a:rPr lang="en-US" sz="1600" b="1" dirty="0" smtClean="0"/>
              <a:t>Mar-20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41647"/>
            <a:ext cx="3024336" cy="452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395536" y="6237312"/>
            <a:ext cx="6768752" cy="34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fontAlgn="base" hangingPunct="1">
              <a:spcBef>
                <a:spcPts val="1800"/>
              </a:spcBef>
              <a:spcAft>
                <a:spcPct val="0"/>
              </a:spcAft>
              <a:buSzPct val="135000"/>
              <a:buFontTx/>
              <a:buBlip>
                <a:blip r:embed="rId3"/>
              </a:buBlip>
              <a:defRPr sz="2200" b="0" kern="1200" baseline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defRPr>
            </a:lvl1pPr>
            <a:lvl2pPr marL="594360" indent="-18288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822960" indent="-182880" algn="l" defTabSz="4572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51560" indent="-182880" algn="l" defTabSz="4572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–"/>
              <a:defRPr sz="15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234440" indent="-182880" algn="l" defTabSz="4572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b="1" dirty="0" smtClean="0"/>
          </a:p>
        </p:txBody>
      </p:sp>
      <p:pic>
        <p:nvPicPr>
          <p:cNvPr id="7" name="Picture 2" descr="IEEE STEP Event Funding Applic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04" y="2636912"/>
            <a:ext cx="2215476" cy="7131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researchvit.com/wp-content/uploads/2014/05/Western-University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44624"/>
            <a:ext cx="1619672" cy="12142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6863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89" y="197555"/>
            <a:ext cx="8741615" cy="1030112"/>
          </a:xfrm>
        </p:spPr>
        <p:txBody>
          <a:bodyPr/>
          <a:lstStyle/>
          <a:p>
            <a:r>
              <a:rPr lang="en-US" sz="2400" dirty="0" smtClean="0"/>
              <a:t>2014 Events </a:t>
            </a:r>
            <a:br>
              <a:rPr lang="en-US" sz="2400" dirty="0" smtClean="0"/>
            </a:br>
            <a:r>
              <a:rPr lang="en-US" sz="2000" dirty="0" smtClean="0">
                <a:solidFill>
                  <a:srgbClr val="FFFF00"/>
                </a:solidFill>
              </a:rPr>
              <a:t>Technical Entrepreneurship Mini-Conference</a:t>
            </a:r>
            <a:endParaRPr lang="en-US" sz="1600" dirty="0">
              <a:solidFill>
                <a:srgbClr val="FFC000"/>
              </a:solidFill>
            </a:endParaRPr>
          </a:p>
        </p:txBody>
      </p:sp>
      <p:pic>
        <p:nvPicPr>
          <p:cNvPr id="6" name="Picture 2" descr="C:\Users\Mario\Dropbox\IEEE\Toronto Young Professionals\Events\20141025 Entrepreneurship Conference\Marketing\Logo\final\Conference Logo_Final-9000x28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7" y="1628800"/>
            <a:ext cx="8464106" cy="26455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09120"/>
            <a:ext cx="102278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http://xdl.com/wp-content/plugins/wp_auto_gallery_with_expanding_preview/upload/gallery/thumbnail/biony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6905" b="31547"/>
          <a:stretch/>
        </p:blipFill>
        <p:spPr bwMode="auto">
          <a:xfrm>
            <a:off x="2627784" y="4724682"/>
            <a:ext cx="1942335" cy="6127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marsinnovation.com/wp-content/uploads/2012/10/CoursePe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653136"/>
            <a:ext cx="2115133" cy="684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www.medeirosrmt.com/medeirosrmt/wp-content/uploads/2012/04/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283" y="5691348"/>
            <a:ext cx="1924447" cy="5540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www.impactcentre.utoronto.ca/wp-content/uploads/2013/05/IMPACTCentre_Logo-300x13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42800"/>
            <a:ext cx="2101237" cy="9105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yalantis.com/blog/wp-content/uploads/2014/06/FI_logo_lar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059" y="5555466"/>
            <a:ext cx="1728192" cy="8258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Mario\Dropbox\IEEE\Toronto Young Professionals\Marketing\Social Media\YPTO-SquareImage-250x25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0648"/>
            <a:ext cx="1512168" cy="151216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993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IEEE Young Professionals – Various events </a:t>
            </a:r>
            <a:endParaRPr lang="en-US" sz="2400" dirty="0"/>
          </a:p>
        </p:txBody>
      </p:sp>
      <p:grpSp>
        <p:nvGrpSpPr>
          <p:cNvPr id="3" name="Group 3"/>
          <p:cNvGrpSpPr/>
          <p:nvPr/>
        </p:nvGrpSpPr>
        <p:grpSpPr>
          <a:xfrm>
            <a:off x="1151620" y="1556792"/>
            <a:ext cx="6840761" cy="4548508"/>
            <a:chOff x="1043607" y="1556792"/>
            <a:chExt cx="6840761" cy="4548508"/>
          </a:xfrm>
        </p:grpSpPr>
        <p:pic>
          <p:nvPicPr>
            <p:cNvPr id="6146" name="Picture 2" descr="https://scontent-a.xx.fbcdn.net/hphotos-xpa1/v/t1.0-9/10453474_639451502818278_7847290359176519284_n.jpg?oh=c096d260a0da7ac636ba1627b38a7a0f&amp;oe=54CD574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7" y="1556792"/>
              <a:ext cx="3324145" cy="22022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https://scontent-a.xx.fbcdn.net/hphotos-xfa1/v/t1.0-9/10367130_639445026152259_6402412973862088963_n.jpg?oh=c5f1145ce197f44dd733797281bcfd3d&amp;oe=54942E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644" y="1556792"/>
              <a:ext cx="3313724" cy="220914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https://scontent-a.xx.fbcdn.net/hphotos-xfp1/v/t1.0-9/10336613_639438159486279_7963912156442893877_n.jpg?oh=2d16d9fc3d756047d1dfd39f7f04e63e&amp;oe=549EF4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853" y="3903054"/>
              <a:ext cx="3324145" cy="22022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4" name="Picture 10" descr="https://scontent-b.xx.fbcdn.net/hphotos-xpf1/v/t1.0-9/10300078_639435556153206_2517422906583663211_n.jpg?oh=e71981728c2303258f45d77461aacfcd&amp;oe=54D1326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3215" y="3903054"/>
              <a:ext cx="3313724" cy="22022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06519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eee_presentation_template">
  <a:themeElements>
    <a:clrScheme name="IEEE Corporate">
      <a:dk1>
        <a:sysClr val="windowText" lastClr="000000"/>
      </a:dk1>
      <a:lt1>
        <a:sysClr val="window" lastClr="FFFFFF"/>
      </a:lt1>
      <a:dk2>
        <a:srgbClr val="00678F"/>
      </a:dk2>
      <a:lt2>
        <a:srgbClr val="EEECE1"/>
      </a:lt2>
      <a:accent1>
        <a:srgbClr val="0066A1"/>
      </a:accent1>
      <a:accent2>
        <a:srgbClr val="E37222"/>
      </a:accent2>
      <a:accent3>
        <a:srgbClr val="71953D"/>
      </a:accent3>
      <a:accent4>
        <a:srgbClr val="6B1F7C"/>
      </a:accent4>
      <a:accent5>
        <a:srgbClr val="009FDB"/>
      </a:accent5>
      <a:accent6>
        <a:srgbClr val="810031"/>
      </a:accent6>
      <a:hlink>
        <a:srgbClr val="0066A1"/>
      </a:hlink>
      <a:folHlink>
        <a:srgbClr val="541868"/>
      </a:folHlink>
    </a:clrScheme>
    <a:fontScheme name="Office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/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6949</TotalTime>
  <Words>229</Words>
  <Application>Microsoft Office PowerPoint</Application>
  <PresentationFormat>On-screen Show (4:3)</PresentationFormat>
  <Paragraphs>78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ieee_presentation_template</vt:lpstr>
      <vt:lpstr>Office Theme</vt:lpstr>
      <vt:lpstr>Transition from Student to Young Professional</vt:lpstr>
      <vt:lpstr>IEEE World’s largest professional association for the advancement of technology for humanity</vt:lpstr>
      <vt:lpstr>Introducing IEEE Young Professionals</vt:lpstr>
      <vt:lpstr>Products &amp; Services for Young Professionals Webinars</vt:lpstr>
      <vt:lpstr>Products &amp; Services for Young Professionals Career-Based Services</vt:lpstr>
      <vt:lpstr>IEEE Young Professionals –London-Various Events From Last Year  </vt:lpstr>
      <vt:lpstr>2014-2015 Events  IEEE Young Professionals–Career Development Series</vt:lpstr>
      <vt:lpstr>2014 Events  Technical Entrepreneurship Mini-Conference</vt:lpstr>
      <vt:lpstr>IEEE Young Professionals – Various events </vt:lpstr>
      <vt:lpstr>IEEE Young Professionals London Our Awesome Volunteer Team </vt:lpstr>
      <vt:lpstr>Stay Connected!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Mario</dc:creator>
  <cp:lastModifiedBy>Mohamed</cp:lastModifiedBy>
  <cp:revision>186</cp:revision>
  <dcterms:created xsi:type="dcterms:W3CDTF">2013-09-30T14:31:36Z</dcterms:created>
  <dcterms:modified xsi:type="dcterms:W3CDTF">2014-10-14T20:08:11Z</dcterms:modified>
</cp:coreProperties>
</file>